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9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0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1.xml" ContentType="application/vnd.openxmlformats-officedocument.theme+xml"/>
  <Override PartName="/ppt/slideLayouts/slideLayout62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1" r:id="rId3"/>
    <p:sldMasterId id="2147483676" r:id="rId4"/>
    <p:sldMasterId id="2147483681" r:id="rId5"/>
    <p:sldMasterId id="2147483690" r:id="rId6"/>
    <p:sldMasterId id="2147483692" r:id="rId7"/>
    <p:sldMasterId id="2147483703" r:id="rId8"/>
    <p:sldMasterId id="2147483709" r:id="rId9"/>
    <p:sldMasterId id="2147483714" r:id="rId10"/>
    <p:sldMasterId id="2147483735" r:id="rId11"/>
    <p:sldMasterId id="2147483744" r:id="rId12"/>
  </p:sldMasterIdLst>
  <p:sldIdLst>
    <p:sldId id="388" r:id="rId13"/>
    <p:sldId id="389" r:id="rId14"/>
    <p:sldId id="398" r:id="rId15"/>
    <p:sldId id="390" r:id="rId16"/>
    <p:sldId id="391" r:id="rId17"/>
    <p:sldId id="392" r:id="rId18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10" Type="http://schemas.openxmlformats.org/officeDocument/2006/relationships/slideMaster" Target="slideMasters/slideMaster10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93BD4FA-08FD-B645-9A95-0C62F16578D8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tx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63858EB-D335-0C46-9C26-C590590CBE62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DD111B-4E7C-1940-B347-33E4459FD8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85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3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48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2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236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_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919294-428D-CA42-B3A7-CC09A6762897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801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1E1A45F-4BC2-0440-A866-C4D9C38FA67B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BB2B7D-4FB9-694E-9AF9-881CD0EBB2BD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 descr="NOAA Fisheries logo">
            <a:extLst>
              <a:ext uri="{FF2B5EF4-FFF2-40B4-BE49-F238E27FC236}">
                <a16:creationId xmlns:a16="http://schemas.microsoft.com/office/drawing/2014/main" id="{42E22EE0-9C57-2547-9FA9-294C05E9F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88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_Teal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5DA40C-09A7-D442-B232-56243386A9D8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DACC1A8-794B-A44F-A7AC-1F2EA724975A}"/>
              </a:ext>
            </a:extLst>
          </p:cNvPr>
          <p:cNvSpPr/>
          <p:nvPr userDrawn="1"/>
        </p:nvSpPr>
        <p:spPr>
          <a:xfrm rot="5400000" flipV="1">
            <a:off x="8567305" y="323330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3B7B402-DA58-EB41-8E17-5B6ED2B5277B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A46518CF-2A9A-BD49-8615-32EE10C1E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8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961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6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718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eal Divider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46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Title Slide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7269" y="1796483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A2006C-163A-EF41-8C30-1600F269BC16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5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06BF5A6-B6F3-0D45-A23B-1B9F66AC072B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2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B7490-CBBE-8845-B8A0-DE1A9C454B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5862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Divider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62FB5A-ADBD-B14D-AF64-EB75451A148D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F2145-4063-AD49-9531-AF81FD280D48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54FE8443-2032-754E-913B-6856C5080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779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BB6727-CC3F-B844-9A16-D108E92D025C}"/>
              </a:ext>
            </a:extLst>
          </p:cNvPr>
          <p:cNvSpPr/>
          <p:nvPr userDrawn="1"/>
        </p:nvSpPr>
        <p:spPr>
          <a:xfrm rot="10800000">
            <a:off x="-9" y="-3"/>
            <a:ext cx="2515205" cy="675807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AC64324-5346-F24B-9A44-E82637EB58BB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8AA09001-D767-5B40-950E-018171611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060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37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711805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3247367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241224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684233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1090062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8005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66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7269" y="1796483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4303F3-E1C0-5F41-AC87-D745C93D50F1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tx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566D0B6-FE78-1741-BBD2-063886CED31A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26D8E6-4D11-5145-A015-9549EF5F0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349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2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67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746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13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12184781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169"/>
            <a:ext cx="109728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23"/>
            <a:ext cx="109728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58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25423" y="-30696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200"/>
            <a:ext cx="109728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54"/>
            <a:ext cx="109728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18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53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44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0BEAA-AF94-DC47-9758-2DCCD94F335B}"/>
              </a:ext>
            </a:extLst>
          </p:cNvPr>
          <p:cNvSpPr/>
          <p:nvPr userDrawn="1"/>
        </p:nvSpPr>
        <p:spPr>
          <a:xfrm>
            <a:off x="1" y="6391374"/>
            <a:ext cx="11145212" cy="466627"/>
          </a:xfrm>
          <a:prstGeom prst="rect">
            <a:avLst/>
          </a:prstGeom>
          <a:gradFill flip="none" rotWithShape="1">
            <a:gsLst>
              <a:gs pos="45000">
                <a:schemeClr val="tx2">
                  <a:alpha val="83000"/>
                </a:schemeClr>
              </a:gs>
              <a:gs pos="100000">
                <a:schemeClr val="tx2"/>
              </a:gs>
              <a:gs pos="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875E4F-3818-A540-AB42-4BE244E003AC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8633E-F7EB-5542-818F-D77C9806BBA9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8916F3-4265-4546-9E9A-A97962815CA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NOAA Fisheries logo">
            <a:extLst>
              <a:ext uri="{FF2B5EF4-FFF2-40B4-BE49-F238E27FC236}">
                <a16:creationId xmlns:a16="http://schemas.microsoft.com/office/drawing/2014/main" id="{D3E3EDC6-407C-0E4F-96D7-DE134E67A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5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89FDCE-4A12-854A-8643-B00BEEE4D47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tx2"/>
              </a:gs>
              <a:gs pos="0">
                <a:schemeClr val="tx2"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19834A-6841-384B-AE22-4DDBF00C023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7B4F-7490-8F42-BA4D-C7C60C716D4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BEB0FDE-1CCC-354B-AB98-8BE3477EEF1C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NOAA Fisheries logo">
            <a:extLst>
              <a:ext uri="{FF2B5EF4-FFF2-40B4-BE49-F238E27FC236}">
                <a16:creationId xmlns:a16="http://schemas.microsoft.com/office/drawing/2014/main" id="{4A46996E-75AA-CD40-BEAE-E4AD38F29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1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05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86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844970-7F4A-D541-BB16-02D9FE93EFBA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6243E8-9C72-4344-94EF-F60AFF95A6A6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90000"/>
                </a:schemeClr>
              </a:gs>
              <a:gs pos="50000">
                <a:schemeClr val="bg2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1910D7-953F-564B-97DB-5473B1EB0B9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9381F619-72DF-984A-8E74-FE1830BBA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2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15E8329F-D41A-9149-BC0A-1D46AD80AAFD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37BE76C-8200-0840-8FDE-341E7DC53ED4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3F7BF-CE1E-4443-9159-743E539A49F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2C621-20CB-994A-864D-5CA183C42E98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A93BF77C-916C-304D-BF99-4C278AFE1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14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320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24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03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_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919294-428D-CA42-B3A7-CC09A6762897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776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1E1A45F-4BC2-0440-A866-C4D9C38FA67B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BB2B7D-4FB9-694E-9AF9-881CD0EBB2BD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 descr="NOAA Fisheries logo">
            <a:extLst>
              <a:ext uri="{FF2B5EF4-FFF2-40B4-BE49-F238E27FC236}">
                <a16:creationId xmlns:a16="http://schemas.microsoft.com/office/drawing/2014/main" id="{42E22EE0-9C57-2547-9FA9-294C05E9F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1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_Teal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5DA40C-09A7-D442-B232-56243386A9D8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DACC1A8-794B-A44F-A7AC-1F2EA724975A}"/>
              </a:ext>
            </a:extLst>
          </p:cNvPr>
          <p:cNvSpPr/>
          <p:nvPr userDrawn="1"/>
        </p:nvSpPr>
        <p:spPr>
          <a:xfrm rot="5400000" flipV="1">
            <a:off x="8567305" y="323330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3B7B402-DA58-EB41-8E17-5B6ED2B5277B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A46518CF-2A9A-BD49-8615-32EE10C1E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2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64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8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0BEAA-AF94-DC47-9758-2DCCD94F335B}"/>
              </a:ext>
            </a:extLst>
          </p:cNvPr>
          <p:cNvSpPr/>
          <p:nvPr userDrawn="1"/>
        </p:nvSpPr>
        <p:spPr>
          <a:xfrm>
            <a:off x="1" y="6391374"/>
            <a:ext cx="11145212" cy="466627"/>
          </a:xfrm>
          <a:prstGeom prst="rect">
            <a:avLst/>
          </a:prstGeom>
          <a:gradFill flip="none" rotWithShape="1">
            <a:gsLst>
              <a:gs pos="45000">
                <a:schemeClr val="tx2">
                  <a:alpha val="83000"/>
                </a:schemeClr>
              </a:gs>
              <a:gs pos="100000">
                <a:schemeClr val="tx2"/>
              </a:gs>
              <a:gs pos="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875E4F-3818-A540-AB42-4BE244E003AC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8633E-F7EB-5542-818F-D77C9806BBA9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8916F3-4265-4546-9E9A-A97962815CA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NOAA Fisheries logo">
            <a:extLst>
              <a:ext uri="{FF2B5EF4-FFF2-40B4-BE49-F238E27FC236}">
                <a16:creationId xmlns:a16="http://schemas.microsoft.com/office/drawing/2014/main" id="{D3E3EDC6-407C-0E4F-96D7-DE134E67A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7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6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693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eal Divider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837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Divider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62FB5A-ADBD-B14D-AF64-EB75451A148D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F2145-4063-AD49-9531-AF81FD280D48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54FE8443-2032-754E-913B-6856C5080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6197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BB6727-CC3F-B844-9A16-D108E92D025C}"/>
              </a:ext>
            </a:extLst>
          </p:cNvPr>
          <p:cNvSpPr/>
          <p:nvPr userDrawn="1"/>
        </p:nvSpPr>
        <p:spPr>
          <a:xfrm rot="10800000">
            <a:off x="-9" y="-3"/>
            <a:ext cx="2515205" cy="675807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AC64324-5346-F24B-9A44-E82637EB58BB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8AA09001-D767-5B40-950E-018171611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37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oats">
  <p:cSld name="Title - Boa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0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Google Shape;16;p30"/>
          <p:cNvSpPr txBox="1">
            <a:spLocks noGrp="1"/>
          </p:cNvSpPr>
          <p:nvPr>
            <p:ph type="body" idx="2"/>
          </p:nvPr>
        </p:nvSpPr>
        <p:spPr>
          <a:xfrm>
            <a:off x="584205" y="388109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Google Shape;17;p30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7676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No photo">
  <p:cSld name="Title - No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Google Shape;21;p33"/>
          <p:cNvSpPr txBox="1">
            <a:spLocks noGrp="1"/>
          </p:cNvSpPr>
          <p:nvPr>
            <p:ph type="body" idx="2"/>
          </p:nvPr>
        </p:nvSpPr>
        <p:spPr>
          <a:xfrm>
            <a:off x="584205" y="3884296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5424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urtle">
  <p:cSld name="Title - Tur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2"/>
          </p:nvPr>
        </p:nvSpPr>
        <p:spPr>
          <a:xfrm>
            <a:off x="584205" y="3879533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Google Shape;27;p34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5205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eafood">
  <p:cSld name="Title - Seafoo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2"/>
          </p:nvPr>
        </p:nvSpPr>
        <p:spPr>
          <a:xfrm>
            <a:off x="584205" y="388066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3764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Fish">
  <p:cSld name="Title - Fis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584205" y="388109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818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89FDCE-4A12-854A-8643-B00BEEE4D47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tx2"/>
              </a:gs>
              <a:gs pos="0">
                <a:schemeClr val="tx2"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19834A-6841-384B-AE22-4DDBF00C023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7B4F-7490-8F42-BA4D-C7C60C716D4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BEB0FDE-1CCC-354B-AB98-8BE3477EEF1C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NOAA Fisheries logo">
            <a:extLst>
              <a:ext uri="{FF2B5EF4-FFF2-40B4-BE49-F238E27FC236}">
                <a16:creationId xmlns:a16="http://schemas.microsoft.com/office/drawing/2014/main" id="{4A46996E-75AA-CD40-BEAE-E4AD38F29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9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9EDC-C638-4850-B80C-68CEA7B7052C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5641-2FFC-4B6E-A7C9-30D42B85B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62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9EDC-C638-4850-B80C-68CEA7B7052C}" type="datetimeFigureOut">
              <a:rPr lang="en-US" smtClean="0"/>
              <a:t>9/12/2025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5641-2FFC-4B6E-A7C9-30D42B85B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127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" preserve="1">
  <p:cSld name="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>
            <a:spLocks noGrp="1"/>
          </p:cNvSpPr>
          <p:nvPr>
            <p:ph type="title"/>
          </p:nvPr>
        </p:nvSpPr>
        <p:spPr>
          <a:xfrm>
            <a:off x="609600" y="457202"/>
            <a:ext cx="10972800" cy="67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body" idx="1"/>
          </p:nvPr>
        </p:nvSpPr>
        <p:spPr>
          <a:xfrm>
            <a:off x="609600" y="120729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55878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4000">
                <a:solidFill>
                  <a:schemeClr val="dk2"/>
                </a:solidFill>
              </a:defRPr>
            </a:lvl1pPr>
            <a:lvl2pPr marL="1219170" lvl="1" indent="-524920" algn="l">
              <a:lnSpc>
                <a:spcPct val="100000"/>
              </a:lnSpc>
              <a:spcBef>
                <a:spcPts val="693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oto Sans Symbols"/>
              <a:buChar char="▪"/>
              <a:defRPr sz="3467">
                <a:solidFill>
                  <a:schemeClr val="dk2"/>
                </a:solidFill>
              </a:defRPr>
            </a:lvl2pPr>
            <a:lvl3pPr marL="1828754" lvl="2" indent="-507987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3200">
                <a:solidFill>
                  <a:schemeClr val="dk2"/>
                </a:solidFill>
              </a:defRPr>
            </a:lvl3pPr>
            <a:lvl4pPr marL="2438339" lvl="3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667">
                <a:solidFill>
                  <a:schemeClr val="dk2"/>
                </a:solidFill>
              </a:defRPr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2400">
                <a:solidFill>
                  <a:schemeClr val="dk2"/>
                </a:solidFill>
              </a:defRPr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32"/>
          <p:cNvSpPr txBox="1">
            <a:spLocks noGrp="1"/>
          </p:cNvSpPr>
          <p:nvPr>
            <p:ph type="sldNum" idx="12"/>
          </p:nvPr>
        </p:nvSpPr>
        <p:spPr>
          <a:xfrm>
            <a:off x="3048004" y="6355083"/>
            <a:ext cx="85344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r>
              <a:rPr lang="en-US"/>
              <a:t>U.S. Department of Commerce | National Oceanic and Atmospheric Administration | National Marine Fisheries Service | Page </a:t>
            </a:r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8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844970-7F4A-D541-BB16-02D9FE93EFBA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6243E8-9C72-4344-94EF-F60AFF95A6A6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90000"/>
                </a:schemeClr>
              </a:gs>
              <a:gs pos="50000">
                <a:schemeClr val="bg2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1910D7-953F-564B-97DB-5473B1EB0B9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9381F619-72DF-984A-8E74-FE1830BBA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8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15E8329F-D41A-9149-BC0A-1D46AD80AAFD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37BE76C-8200-0840-8FDE-341E7DC53ED4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3F7BF-CE1E-4443-9159-743E539A49F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2C621-20CB-994A-864D-5CA183C42E98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A93BF77C-916C-304D-BF99-4C278AFE1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5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5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Relationship Id="rId9" Type="http://schemas.openxmlformats.org/officeDocument/2006/relationships/image" Target="../media/image12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1798797"/>
            <a:ext cx="10070512" cy="17727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reeform 12"/>
          <p:cNvSpPr/>
          <p:nvPr/>
        </p:nvSpPr>
        <p:spPr>
          <a:xfrm rot="5400000" flipH="1">
            <a:off x="3089281" y="-2685623"/>
            <a:ext cx="3350194" cy="870098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78000">
                <a:schemeClr val="bg1"/>
              </a:gs>
              <a:gs pos="0">
                <a:schemeClr val="accent1">
                  <a:lumMod val="78063"/>
                  <a:lumOff val="21938"/>
                  <a:alpha val="78555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2946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2685195"/>
            <a:ext cx="10070512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Divider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344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 Narrow"/>
              <a:buNone/>
              <a:defRPr sz="44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4268914" y="2707605"/>
            <a:ext cx="7313489" cy="127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/>
          <p:nvPr/>
        </p:nvSpPr>
        <p:spPr>
          <a:xfrm>
            <a:off x="995510" y="4242243"/>
            <a:ext cx="11216245" cy="2680563"/>
          </a:xfrm>
          <a:custGeom>
            <a:avLst/>
            <a:gdLst/>
            <a:ahLst/>
            <a:cxnLst/>
            <a:rect l="l" t="t" r="r" b="b"/>
            <a:pathLst>
              <a:path w="9170674" h="2502055" extrusionOk="0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847852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2" r:id="rId6"/>
    <p:sldLayoutId id="2147483743" r:id="rId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6" name="Google Shape;46;p31"/>
          <p:cNvSpPr txBox="1">
            <a:spLocks noGrp="1"/>
          </p:cNvSpPr>
          <p:nvPr>
            <p:ph type="title"/>
          </p:nvPr>
        </p:nvSpPr>
        <p:spPr>
          <a:xfrm>
            <a:off x="609600" y="457202"/>
            <a:ext cx="10972800" cy="67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1"/>
          </p:nvPr>
        </p:nvSpPr>
        <p:spPr>
          <a:xfrm>
            <a:off x="609600" y="120729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3048004" y="6355083"/>
            <a:ext cx="85344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r>
              <a:rPr lang="en-US"/>
              <a:t>U.S. Department of Commerce | National Oceanic and Atmospheric Administration | National Marine Fisheries Service | Page </a:t>
            </a:r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Google Shape;49;p31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0" name="Google Shape;50;p31" descr="NOAA-Fisheries-horizont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2" y="6414349"/>
            <a:ext cx="1701401" cy="402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5063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77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98" r:id="rId6"/>
    <p:sldLayoutId id="2147483699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40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96" r:id="rId5"/>
    <p:sldLayoutId id="2147483697" r:id="rId6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2685195"/>
            <a:ext cx="10070512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Divider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82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95" r:id="rId5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8909" y="1141666"/>
            <a:ext cx="7313491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8910" y="2631404"/>
            <a:ext cx="7313489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6315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 descr="NOAA-Fisheries-horizont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2" y="6419089"/>
            <a:ext cx="2191920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0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4" y="6419089"/>
            <a:ext cx="2191917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8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701" r:id="rId3"/>
    <p:sldLayoutId id="2147483702" r:id="rId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22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19" r:id="rId6"/>
    <p:sldLayoutId id="2147483720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84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21" r:id="rId5"/>
    <p:sldLayoutId id="2147483722" r:id="rId6"/>
    <p:sldLayoutId id="2147483841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Collated all available tagging data</a:t>
            </a:r>
          </a:p>
          <a:p>
            <a:pPr lvl="1"/>
            <a:r>
              <a:rPr lang="en-US" sz="2600" dirty="0"/>
              <a:t>Includes both conventional and satellite tags (using only release/pop-off locations)</a:t>
            </a:r>
          </a:p>
          <a:p>
            <a:pPr lvl="1"/>
            <a:r>
              <a:rPr lang="en-US" sz="2600" dirty="0"/>
              <a:t>Starts in 1982, total of 2,879 tags</a:t>
            </a:r>
          </a:p>
          <a:p>
            <a:pPr lvl="1"/>
            <a:r>
              <a:rPr lang="en-US" sz="2600" dirty="0"/>
              <a:t>Filter to:</a:t>
            </a:r>
          </a:p>
          <a:p>
            <a:pPr lvl="2"/>
            <a:r>
              <a:rPr lang="en-US" sz="2400" dirty="0"/>
              <a:t>At least 30 days at liberty</a:t>
            </a:r>
          </a:p>
          <a:p>
            <a:pPr lvl="2"/>
            <a:r>
              <a:rPr lang="en-US" sz="2400" dirty="0"/>
              <a:t>Released-recovered in EBS|NBS, WGOA, and CGOA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6E5EAD-3485-433C-87CE-70C83EC70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08170"/>
              </p:ext>
            </p:extLst>
          </p:nvPr>
        </p:nvGraphicFramePr>
        <p:xfrm>
          <a:off x="2739190" y="4324141"/>
          <a:ext cx="6713620" cy="1876425"/>
        </p:xfrm>
        <a:graphic>
          <a:graphicData uri="http://schemas.openxmlformats.org/drawingml/2006/table">
            <a:tbl>
              <a:tblPr/>
              <a:tblGrid>
                <a:gridCol w="1678405">
                  <a:extLst>
                    <a:ext uri="{9D8B030D-6E8A-4147-A177-3AD203B41FA5}">
                      <a16:colId xmlns:a16="http://schemas.microsoft.com/office/drawing/2014/main" val="210084532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1971461355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3259589436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416472573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Release region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93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1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2,051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132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453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563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   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139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  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057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2,088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271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520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74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55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DE1C32-8AE6-4A50-8F03-2E954598B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03" y="0"/>
            <a:ext cx="8913395" cy="66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D995-68D8-43BD-9A64-269AF9A7A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1805094"/>
            <a:ext cx="6041815" cy="4531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162C2-80C1-4DAB-850D-77DFB19FE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325121"/>
            <a:ext cx="6190827" cy="464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AC2C5-CE7F-4616-BD8B-0F34531CA754}"/>
              </a:ext>
            </a:extLst>
          </p:cNvPr>
          <p:cNvSpPr txBox="1"/>
          <p:nvPr/>
        </p:nvSpPr>
        <p:spPr>
          <a:xfrm>
            <a:off x="2192716" y="63511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D9060-27A4-4EA4-8855-917A53D30B57}"/>
              </a:ext>
            </a:extLst>
          </p:cNvPr>
          <p:cNvSpPr txBox="1"/>
          <p:nvPr/>
        </p:nvSpPr>
        <p:spPr>
          <a:xfrm>
            <a:off x="8263467" y="1543484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Post-2020</a:t>
            </a:r>
          </a:p>
        </p:txBody>
      </p:sp>
    </p:spTree>
    <p:extLst>
      <p:ext uri="{BB962C8B-B14F-4D97-AF65-F5344CB8AC3E}">
        <p14:creationId xmlns:p14="http://schemas.microsoft.com/office/powerpoint/2010/main" val="23714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Why Jan-Mar? Seasonality of movement from WGOA: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F6105D-1296-4B7B-999D-AA560BD1E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563721"/>
              </p:ext>
            </p:extLst>
          </p:nvPr>
        </p:nvGraphicFramePr>
        <p:xfrm>
          <a:off x="1640303" y="1869699"/>
          <a:ext cx="8075195" cy="4128135"/>
        </p:xfrm>
        <a:graphic>
          <a:graphicData uri="http://schemas.openxmlformats.org/drawingml/2006/table">
            <a:tbl>
              <a:tblPr/>
              <a:tblGrid>
                <a:gridCol w="1615039">
                  <a:extLst>
                    <a:ext uri="{9D8B030D-6E8A-4147-A177-3AD203B41FA5}">
                      <a16:colId xmlns:a16="http://schemas.microsoft.com/office/drawing/2014/main" val="116146550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43949152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3587823150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405823896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3283292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kern="1200" spc="11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WGOA, to…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50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011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895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982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691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1233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87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8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993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572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561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9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Seasonality of movement from EBS|NBS: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132478-D89A-4278-A6A8-5F4FCAFE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772657"/>
              </p:ext>
            </p:extLst>
          </p:nvPr>
        </p:nvGraphicFramePr>
        <p:xfrm>
          <a:off x="2249905" y="1848644"/>
          <a:ext cx="6743700" cy="4284345"/>
        </p:xfrm>
        <a:graphic>
          <a:graphicData uri="http://schemas.openxmlformats.org/drawingml/2006/table">
            <a:tbl>
              <a:tblPr/>
              <a:tblGrid>
                <a:gridCol w="1348740">
                  <a:extLst>
                    <a:ext uri="{9D8B030D-6E8A-4147-A177-3AD203B41FA5}">
                      <a16:colId xmlns:a16="http://schemas.microsoft.com/office/drawing/2014/main" val="3503728522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668816027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486810317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3355755033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9394806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From EBS|NBS, to…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14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488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84%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4278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777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618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583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428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6834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797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0519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84%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5709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299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604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9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Take homes:</a:t>
            </a:r>
          </a:p>
          <a:p>
            <a:pPr lvl="1"/>
            <a:r>
              <a:rPr lang="en-US" sz="2600" dirty="0"/>
              <a:t>WGOA has largest amount of movement out of the region as compared to EBS|NBS and CGOA</a:t>
            </a:r>
          </a:p>
          <a:p>
            <a:pPr lvl="2"/>
            <a:r>
              <a:rPr lang="en-US" sz="2200" dirty="0"/>
              <a:t>Strong seasonal component, bulk of movement from WGOA to EBS|NBS occurs prior to April</a:t>
            </a:r>
          </a:p>
          <a:p>
            <a:pPr lvl="2"/>
            <a:r>
              <a:rPr lang="en-US" sz="2200" dirty="0"/>
              <a:t>Recent tagging has less movement to EBS|NBS (~37%) as compared to historical tagging data (~54%) prior to April</a:t>
            </a:r>
          </a:p>
          <a:p>
            <a:pPr lvl="1"/>
            <a:r>
              <a:rPr lang="en-US" sz="2400" dirty="0"/>
              <a:t>EBS|NBS movement to WGOA consistent across month/season, and hovers ~6% </a:t>
            </a:r>
          </a:p>
          <a:p>
            <a:pPr lvl="1"/>
            <a:r>
              <a:rPr lang="en-US" sz="2400" dirty="0"/>
              <a:t>CGOA has limited movement to WGOA, none to EBS|BS</a:t>
            </a:r>
          </a:p>
        </p:txBody>
      </p:sp>
    </p:spTree>
    <p:extLst>
      <p:ext uri="{BB962C8B-B14F-4D97-AF65-F5344CB8AC3E}">
        <p14:creationId xmlns:p14="http://schemas.microsoft.com/office/powerpoint/2010/main" val="28613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1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F5C8FAA9-5EB7-3D46-BE81-8455EDCF7A66}"/>
    </a:ext>
  </a:extLst>
</a:theme>
</file>

<file path=ppt/theme/theme10.xml><?xml version="1.0" encoding="utf-8"?>
<a:theme xmlns:a="http://schemas.openxmlformats.org/drawingml/2006/main" name="3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CEF96C93-C78F-FF4A-9B9E-163920A75DC1}"/>
    </a:ext>
  </a:extLst>
</a:theme>
</file>

<file path=ppt/theme/theme11.xml><?xml version="1.0" encoding="utf-8"?>
<a:theme xmlns:a="http://schemas.openxmlformats.org/drawingml/2006/main" name="1_NOAA Title Option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NOAA Fisheries Content Slide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73F2B18F-E8E8-5A45-964F-331F96ECB487}"/>
    </a:ext>
  </a:extLst>
</a:theme>
</file>

<file path=ppt/theme/theme3.xml><?xml version="1.0" encoding="utf-8"?>
<a:theme xmlns:a="http://schemas.openxmlformats.org/drawingml/2006/main" name="6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822E0056-6089-D64B-89A5-96CDCA5B438C}"/>
    </a:ext>
  </a:extLst>
</a:theme>
</file>

<file path=ppt/theme/theme4.xml><?xml version="1.0" encoding="utf-8"?>
<a:theme xmlns:a="http://schemas.openxmlformats.org/drawingml/2006/main" name="2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CEF96C93-C78F-FF4A-9B9E-163920A75DC1}"/>
    </a:ext>
  </a:extLst>
</a:theme>
</file>

<file path=ppt/theme/theme5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2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73F2B18F-E8E8-5A45-964F-331F96ECB487}"/>
    </a:ext>
  </a:extLst>
</a:theme>
</file>

<file path=ppt/theme/theme9.xml><?xml version="1.0" encoding="utf-8"?>
<a:theme xmlns:a="http://schemas.openxmlformats.org/drawingml/2006/main" name="7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822E0056-6089-D64B-89A5-96CDCA5B438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FISHERIES Slides Widescreen (1)</Template>
  <TotalTime>19096</TotalTime>
  <Words>382</Words>
  <Application>Microsoft Office PowerPoint</Application>
  <PresentationFormat>Widescreen</PresentationFormat>
  <Paragraphs>148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6</vt:i4>
      </vt:variant>
    </vt:vector>
  </HeadingPairs>
  <TitlesOfParts>
    <vt:vector size="25" baseType="lpstr">
      <vt:lpstr>Arial</vt:lpstr>
      <vt:lpstr>Arial Narrow</vt:lpstr>
      <vt:lpstr>Calibri</vt:lpstr>
      <vt:lpstr>Cambria</vt:lpstr>
      <vt:lpstr>Century Schoolbook</vt:lpstr>
      <vt:lpstr>Noto Sans Symbols</vt:lpstr>
      <vt:lpstr>Wingdings 2</vt:lpstr>
      <vt:lpstr>1_Custom Design</vt:lpstr>
      <vt:lpstr>1_View</vt:lpstr>
      <vt:lpstr>6_View</vt:lpstr>
      <vt:lpstr>2_Custom Design</vt:lpstr>
      <vt:lpstr>NOAA Title Options</vt:lpstr>
      <vt:lpstr>NOAA Fisheries Content Slides</vt:lpstr>
      <vt:lpstr>NOAA Divider Slides</vt:lpstr>
      <vt:lpstr>2_View</vt:lpstr>
      <vt:lpstr>7_View</vt:lpstr>
      <vt:lpstr>3_Custom Design</vt:lpstr>
      <vt:lpstr>1_NOAA Title Options</vt:lpstr>
      <vt:lpstr>1_NOAA Fisheries Content Slides</vt:lpstr>
      <vt:lpstr>Combined tagging data</vt:lpstr>
      <vt:lpstr>PowerPoint Presentation</vt:lpstr>
      <vt:lpstr>PowerPoint Presentation</vt:lpstr>
      <vt:lpstr>Combined tagging data</vt:lpstr>
      <vt:lpstr>Combined tagging data</vt:lpstr>
      <vt:lpstr>Combined tagging data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253</cp:revision>
  <dcterms:created xsi:type="dcterms:W3CDTF">2024-07-30T16:00:11Z</dcterms:created>
  <dcterms:modified xsi:type="dcterms:W3CDTF">2025-09-12T19:32:43Z</dcterms:modified>
</cp:coreProperties>
</file>